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a Sans Semi Bold"/>
      <p:regular r:id="rId17"/>
    </p:embeddedFont>
    <p:embeddedFont>
      <p:font typeface="Mona Sans Semi Bold"/>
      <p:regular r:id="rId18"/>
    </p:embeddedFont>
    <p:embeddedFont>
      <p:font typeface="Mona Sans Semi Bold"/>
      <p:regular r:id="rId19"/>
    </p:embeddedFont>
    <p:embeddedFont>
      <p:font typeface="Mona Sans Semi Bold"/>
      <p:regular r:id="rId20"/>
    </p:embeddedFont>
    <p:embeddedFont>
      <p:font typeface="Funnel Sans"/>
      <p:regular r:id="rId21"/>
    </p:embeddedFont>
    <p:embeddedFont>
      <p:font typeface="Funnel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slideLayout" Target="../slideLayouts/slideLayout8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081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HACKATHON JO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157055"/>
            <a:ext cx="130428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FFB3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Prédiction des Médailles Olympiques par Intelligence Artificielle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793790" y="5431869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Machine Learning | Deep Learning | Full Stack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14052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Marwan GHRAIRI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75858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Novembre 2025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6725" y="650319"/>
            <a:ext cx="3334107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✅</a:t>
            </a:r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Conclusion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466725" y="1282303"/>
            <a:ext cx="12091273" cy="575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Objectif atteint : Système de prédiction IA opérationnel</a:t>
            </a:r>
            <a:endParaRPr lang="en-US" sz="3600" dirty="0"/>
          </a:p>
        </p:txBody>
      </p:sp>
      <p:sp>
        <p:nvSpPr>
          <p:cNvPr id="4" name="Shape 2"/>
          <p:cNvSpPr/>
          <p:nvPr/>
        </p:nvSpPr>
        <p:spPr>
          <a:xfrm>
            <a:off x="466725" y="2057400"/>
            <a:ext cx="300038" cy="300038"/>
          </a:xfrm>
          <a:prstGeom prst="roundRect">
            <a:avLst>
              <a:gd name="adj" fmla="val 18669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900113" y="2100739"/>
            <a:ext cx="6331744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✓ Pipeline complet Data → IA → Web</a:t>
            </a:r>
            <a:endParaRPr lang="en-US" sz="1050" dirty="0"/>
          </a:p>
        </p:txBody>
      </p:sp>
      <p:sp>
        <p:nvSpPr>
          <p:cNvPr id="6" name="Shape 4"/>
          <p:cNvSpPr/>
          <p:nvPr/>
        </p:nvSpPr>
        <p:spPr>
          <a:xfrm>
            <a:off x="7398544" y="2057400"/>
            <a:ext cx="300038" cy="300038"/>
          </a:xfrm>
          <a:prstGeom prst="roundRect">
            <a:avLst>
              <a:gd name="adj" fmla="val 18669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831931" y="2100739"/>
            <a:ext cx="6331744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✓ Modèle DNN en production</a:t>
            </a:r>
            <a:endParaRPr lang="en-US" sz="1050" dirty="0"/>
          </a:p>
        </p:txBody>
      </p:sp>
      <p:sp>
        <p:nvSpPr>
          <p:cNvPr id="8" name="Shape 6"/>
          <p:cNvSpPr/>
          <p:nvPr/>
        </p:nvSpPr>
        <p:spPr>
          <a:xfrm>
            <a:off x="466725" y="2624137"/>
            <a:ext cx="300038" cy="300038"/>
          </a:xfrm>
          <a:prstGeom prst="roundRect">
            <a:avLst>
              <a:gd name="adj" fmla="val 18669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900113" y="2667476"/>
            <a:ext cx="6331744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✓ Interface moderne et responsive</a:t>
            </a:r>
            <a:endParaRPr lang="en-US" sz="1050" dirty="0"/>
          </a:p>
        </p:txBody>
      </p:sp>
      <p:sp>
        <p:nvSpPr>
          <p:cNvPr id="10" name="Shape 8"/>
          <p:cNvSpPr/>
          <p:nvPr/>
        </p:nvSpPr>
        <p:spPr>
          <a:xfrm>
            <a:off x="7398544" y="2624137"/>
            <a:ext cx="300038" cy="300038"/>
          </a:xfrm>
          <a:prstGeom prst="roundRect">
            <a:avLst>
              <a:gd name="adj" fmla="val 18669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7831931" y="2667476"/>
            <a:ext cx="6331744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✓ Code versionné sur GitHub</a:t>
            </a:r>
            <a:endParaRPr lang="en-US" sz="1050" dirty="0"/>
          </a:p>
        </p:txBody>
      </p:sp>
      <p:sp>
        <p:nvSpPr>
          <p:cNvPr id="12" name="Shape 10"/>
          <p:cNvSpPr/>
          <p:nvPr/>
        </p:nvSpPr>
        <p:spPr>
          <a:xfrm>
            <a:off x="466725" y="3140873"/>
            <a:ext cx="13696950" cy="24289"/>
          </a:xfrm>
          <a:prstGeom prst="rect">
            <a:avLst/>
          </a:prstGeom>
          <a:solidFill>
            <a:srgbClr val="52586B">
              <a:alpha val="50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466725" y="3365183"/>
            <a:ext cx="2000488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Impact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466725" y="3815239"/>
            <a:ext cx="1369695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🎯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Outil d'aide à la décision pour analystes sportifs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466725" y="4239578"/>
            <a:ext cx="13696950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📊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Visualisations interactives pour le grand public</a:t>
            </a:r>
            <a:endParaRPr lang="en-US" sz="1300" dirty="0"/>
          </a:p>
        </p:txBody>
      </p:sp>
      <p:sp>
        <p:nvSpPr>
          <p:cNvPr id="16" name="Shape 14"/>
          <p:cNvSpPr/>
          <p:nvPr/>
        </p:nvSpPr>
        <p:spPr>
          <a:xfrm>
            <a:off x="466725" y="4730595"/>
            <a:ext cx="13696950" cy="24289"/>
          </a:xfrm>
          <a:prstGeom prst="rect">
            <a:avLst/>
          </a:prstGeom>
          <a:solidFill>
            <a:srgbClr val="52586B">
              <a:alpha val="50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466725" y="4954905"/>
            <a:ext cx="2000488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Contact &amp; Liens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466725" y="5404961"/>
            <a:ext cx="13696950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📁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github.com/marwanG12/HACKATHON_JO</a:t>
            </a:r>
            <a:endParaRPr lang="en-US" sz="1050" dirty="0"/>
          </a:p>
        </p:txBody>
      </p:sp>
      <p:sp>
        <p:nvSpPr>
          <p:cNvPr id="19" name="Text 17"/>
          <p:cNvSpPr/>
          <p:nvPr/>
        </p:nvSpPr>
        <p:spPr>
          <a:xfrm>
            <a:off x="466725" y="5775960"/>
            <a:ext cx="13696950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✉️</a:t>
            </a:r>
            <a:pPr algn="l" indent="0" marL="0">
              <a:lnSpc>
                <a:spcPts val="1650"/>
              </a:lnSpc>
              <a:buNone/>
            </a:pPr>
            <a:r>
              <a:rPr lang="en-US" sz="10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contact@olympics-prediction.com</a:t>
            </a:r>
            <a:endParaRPr lang="en-US" sz="1050" dirty="0"/>
          </a:p>
        </p:txBody>
      </p:sp>
      <p:sp>
        <p:nvSpPr>
          <p:cNvPr id="20" name="Text 18"/>
          <p:cNvSpPr/>
          <p:nvPr/>
        </p:nvSpPr>
        <p:spPr>
          <a:xfrm>
            <a:off x="466725" y="6196965"/>
            <a:ext cx="7941707" cy="833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550"/>
              </a:lnSpc>
              <a:buNone/>
            </a:pPr>
            <a:r>
              <a:rPr lang="en-US" sz="5250" dirty="0">
                <a:solidFill>
                  <a:srgbClr val="FFB3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Merci de votre attention !</a:t>
            </a:r>
            <a:endParaRPr lang="en-US" sz="5250" dirty="0"/>
          </a:p>
        </p:txBody>
      </p:sp>
      <p:sp>
        <p:nvSpPr>
          <p:cNvPr id="21" name="Text 19"/>
          <p:cNvSpPr/>
          <p:nvPr/>
        </p:nvSpPr>
        <p:spPr>
          <a:xfrm>
            <a:off x="466725" y="7230547"/>
            <a:ext cx="3216354" cy="348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Questions / Réponses </a:t>
            </a:r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🙋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6996" y="581620"/>
            <a:ext cx="7418427" cy="671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🎯</a:t>
            </a:r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Contexte &amp; Problématique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6996" y="1772841"/>
            <a:ext cx="3116104" cy="389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Contexte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26996" y="2369939"/>
            <a:ext cx="7703106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🏅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6996" y="2896910"/>
            <a:ext cx="7703106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Les Jeux Olympiques : 125+ ans d'histoire (1896-2022)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6996" y="3301960"/>
            <a:ext cx="7703106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Données massives : millions de résultats, 200+ pays, 50+ disciplines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6996" y="3707011"/>
            <a:ext cx="7703106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Évolution des performances sportives mondiales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726996" y="4273034"/>
            <a:ext cx="7703106" cy="1941909"/>
          </a:xfrm>
          <a:prstGeom prst="roundRect">
            <a:avLst>
              <a:gd name="adj" fmla="val 4493"/>
            </a:avLst>
          </a:prstGeom>
          <a:solidFill>
            <a:srgbClr val="D4D6DE"/>
          </a:solidFill>
          <a:ln/>
        </p:spPr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4641" y="4564380"/>
            <a:ext cx="324564" cy="259675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1466850" y="4532590"/>
            <a:ext cx="259675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Problématique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466850" y="5064800"/>
            <a:ext cx="6755606" cy="340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❓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Comment prédire les performances futures des pays aux JO ?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466850" y="5591770"/>
            <a:ext cx="6755606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Quels pays domineront les prochaines éditions ?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26996" y="6448544"/>
            <a:ext cx="3116104" cy="389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Objectif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726996" y="7045643"/>
            <a:ext cx="7703106" cy="415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🎯</a:t>
            </a:r>
            <a:pPr algn="l" indent="0" marL="0">
              <a:lnSpc>
                <a:spcPts val="3250"/>
              </a:lnSpc>
              <a:buNone/>
            </a:pPr>
            <a:r>
              <a:rPr lang="en-US" sz="20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pPr algn="l" indent="0" marL="0">
              <a:lnSpc>
                <a:spcPts val="3250"/>
              </a:lnSpc>
              <a:buNone/>
            </a:pPr>
            <a:r>
              <a:rPr lang="en-US" sz="2000" b="1" dirty="0">
                <a:solidFill>
                  <a:srgbClr val="FFB3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Créer un système de prédiction IA + interface web interactive</a:t>
            </a:r>
            <a:endParaRPr lang="en-US" sz="2000" dirty="0"/>
          </a:p>
        </p:txBody>
      </p:sp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4451" y="1863685"/>
            <a:ext cx="4966454" cy="4966454"/>
          </a:xfrm>
          <a:prstGeom prst="rect">
            <a:avLst/>
          </a:prstGeom>
        </p:spPr>
      </p:pic>
      <p:sp>
        <p:nvSpPr>
          <p:cNvPr id="16" name="Text 12"/>
          <p:cNvSpPr/>
          <p:nvPr/>
        </p:nvSpPr>
        <p:spPr>
          <a:xfrm>
            <a:off x="8944451" y="7063740"/>
            <a:ext cx="4966454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Évolution des médailles par pays (1896-2022)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7813" y="474107"/>
            <a:ext cx="7765613" cy="548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📊</a:t>
            </a:r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Données &amp; Architecture Technique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597813" y="1091327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Sources de données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597813" y="1667828"/>
            <a:ext cx="6632019" cy="1375172"/>
          </a:xfrm>
          <a:prstGeom prst="roundRect">
            <a:avLst>
              <a:gd name="adj" fmla="val 5218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76168" y="1846183"/>
            <a:ext cx="2135386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JSON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76168" y="2215515"/>
            <a:ext cx="627530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Athletes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776168" y="2591276"/>
            <a:ext cx="627530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🏃‍♂️</a:t>
            </a:r>
            <a:endParaRPr lang="en-US" sz="1300" dirty="0"/>
          </a:p>
        </p:txBody>
      </p:sp>
      <p:sp>
        <p:nvSpPr>
          <p:cNvPr id="8" name="Shape 6"/>
          <p:cNvSpPr/>
          <p:nvPr/>
        </p:nvSpPr>
        <p:spPr>
          <a:xfrm>
            <a:off x="7400568" y="1667828"/>
            <a:ext cx="6632019" cy="1375172"/>
          </a:xfrm>
          <a:prstGeom prst="roundRect">
            <a:avLst>
              <a:gd name="adj" fmla="val 5218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7578923" y="1846183"/>
            <a:ext cx="2135386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XML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7578923" y="2215515"/>
            <a:ext cx="627530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Hosts</a:t>
            </a:r>
            <a:endParaRPr lang="en-US" sz="1300" dirty="0"/>
          </a:p>
        </p:txBody>
      </p:sp>
      <p:sp>
        <p:nvSpPr>
          <p:cNvPr id="11" name="Text 9"/>
          <p:cNvSpPr/>
          <p:nvPr/>
        </p:nvSpPr>
        <p:spPr>
          <a:xfrm>
            <a:off x="7578923" y="2591276"/>
            <a:ext cx="627530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🌍</a:t>
            </a:r>
            <a:endParaRPr lang="en-US" sz="1300" dirty="0"/>
          </a:p>
        </p:txBody>
      </p:sp>
      <p:sp>
        <p:nvSpPr>
          <p:cNvPr id="12" name="Shape 10"/>
          <p:cNvSpPr/>
          <p:nvPr/>
        </p:nvSpPr>
        <p:spPr>
          <a:xfrm>
            <a:off x="597813" y="3213735"/>
            <a:ext cx="6632019" cy="1375172"/>
          </a:xfrm>
          <a:prstGeom prst="roundRect">
            <a:avLst>
              <a:gd name="adj" fmla="val 5218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76168" y="3392091"/>
            <a:ext cx="2135386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HTML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776168" y="3761423"/>
            <a:ext cx="627530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Results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776168" y="4137184"/>
            <a:ext cx="627530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📋</a:t>
            </a:r>
            <a:endParaRPr lang="en-US" sz="1300" dirty="0"/>
          </a:p>
        </p:txBody>
      </p:sp>
      <p:sp>
        <p:nvSpPr>
          <p:cNvPr id="16" name="Shape 14"/>
          <p:cNvSpPr/>
          <p:nvPr/>
        </p:nvSpPr>
        <p:spPr>
          <a:xfrm>
            <a:off x="7400568" y="3213735"/>
            <a:ext cx="6632019" cy="1375172"/>
          </a:xfrm>
          <a:prstGeom prst="roundRect">
            <a:avLst>
              <a:gd name="adj" fmla="val 5218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7578923" y="3392091"/>
            <a:ext cx="2135386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XLSX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7578923" y="3761423"/>
            <a:ext cx="627530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Medals</a:t>
            </a:r>
            <a:endParaRPr lang="en-US" sz="1300" dirty="0"/>
          </a:p>
        </p:txBody>
      </p:sp>
      <p:sp>
        <p:nvSpPr>
          <p:cNvPr id="19" name="Text 17"/>
          <p:cNvSpPr/>
          <p:nvPr/>
        </p:nvSpPr>
        <p:spPr>
          <a:xfrm>
            <a:off x="7578923" y="4137184"/>
            <a:ext cx="6275308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🥇</a:t>
            </a:r>
            <a:endParaRPr lang="en-US" sz="1300" dirty="0"/>
          </a:p>
        </p:txBody>
      </p:sp>
      <p:sp>
        <p:nvSpPr>
          <p:cNvPr id="20" name="Text 18"/>
          <p:cNvSpPr/>
          <p:nvPr/>
        </p:nvSpPr>
        <p:spPr>
          <a:xfrm>
            <a:off x="597813" y="4845129"/>
            <a:ext cx="2591276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Stack Technologique</a:t>
            </a:r>
            <a:endParaRPr lang="en-US" sz="2000" dirty="0"/>
          </a:p>
        </p:txBody>
      </p:sp>
      <p:pic>
        <p:nvPicPr>
          <p:cNvPr id="2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7813" y="5421630"/>
            <a:ext cx="4478179" cy="683300"/>
          </a:xfrm>
          <a:prstGeom prst="rect">
            <a:avLst/>
          </a:prstGeom>
        </p:spPr>
      </p:pic>
      <p:sp>
        <p:nvSpPr>
          <p:cNvPr id="22" name="Text 19"/>
          <p:cNvSpPr/>
          <p:nvPr/>
        </p:nvSpPr>
        <p:spPr>
          <a:xfrm>
            <a:off x="768548" y="6275665"/>
            <a:ext cx="2135386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FRONT-END</a:t>
            </a:r>
            <a:endParaRPr lang="en-US" sz="1650" dirty="0"/>
          </a:p>
        </p:txBody>
      </p:sp>
      <p:sp>
        <p:nvSpPr>
          <p:cNvPr id="23" name="Text 20"/>
          <p:cNvSpPr/>
          <p:nvPr/>
        </p:nvSpPr>
        <p:spPr>
          <a:xfrm>
            <a:off x="768548" y="6644997"/>
            <a:ext cx="4136707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React + TypeScript</a:t>
            </a:r>
            <a:endParaRPr lang="en-US" sz="1300" dirty="0"/>
          </a:p>
        </p:txBody>
      </p:sp>
      <p:sp>
        <p:nvSpPr>
          <p:cNvPr id="24" name="Text 21"/>
          <p:cNvSpPr/>
          <p:nvPr/>
        </p:nvSpPr>
        <p:spPr>
          <a:xfrm>
            <a:off x="768548" y="6978134"/>
            <a:ext cx="4136707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Chart.js</a:t>
            </a:r>
            <a:endParaRPr lang="en-US" sz="1300" dirty="0"/>
          </a:p>
        </p:txBody>
      </p:sp>
      <p:sp>
        <p:nvSpPr>
          <p:cNvPr id="25" name="Text 22"/>
          <p:cNvSpPr/>
          <p:nvPr/>
        </p:nvSpPr>
        <p:spPr>
          <a:xfrm>
            <a:off x="768548" y="7311271"/>
            <a:ext cx="4136707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Design moderne</a:t>
            </a:r>
            <a:endParaRPr lang="en-US" sz="1300" dirty="0"/>
          </a:p>
        </p:txBody>
      </p:sp>
      <p:pic>
        <p:nvPicPr>
          <p:cNvPr id="2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992" y="5421630"/>
            <a:ext cx="4478298" cy="683300"/>
          </a:xfrm>
          <a:prstGeom prst="rect">
            <a:avLst/>
          </a:prstGeom>
        </p:spPr>
      </p:pic>
      <p:sp>
        <p:nvSpPr>
          <p:cNvPr id="27" name="Text 23"/>
          <p:cNvSpPr/>
          <p:nvPr/>
        </p:nvSpPr>
        <p:spPr>
          <a:xfrm>
            <a:off x="5246727" y="6275665"/>
            <a:ext cx="2135386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BACK-END</a:t>
            </a:r>
            <a:endParaRPr lang="en-US" sz="1650" dirty="0"/>
          </a:p>
        </p:txBody>
      </p:sp>
      <p:sp>
        <p:nvSpPr>
          <p:cNvPr id="28" name="Text 24"/>
          <p:cNvSpPr/>
          <p:nvPr/>
        </p:nvSpPr>
        <p:spPr>
          <a:xfrm>
            <a:off x="5246727" y="6644997"/>
            <a:ext cx="4136827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Flask API</a:t>
            </a:r>
            <a:endParaRPr lang="en-US" sz="1300" dirty="0"/>
          </a:p>
        </p:txBody>
      </p:sp>
      <p:sp>
        <p:nvSpPr>
          <p:cNvPr id="29" name="Text 25"/>
          <p:cNvSpPr/>
          <p:nvPr/>
        </p:nvSpPr>
        <p:spPr>
          <a:xfrm>
            <a:off x="5246727" y="6978134"/>
            <a:ext cx="4136827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PostgreSQL</a:t>
            </a:r>
            <a:endParaRPr lang="en-US" sz="1300" dirty="0"/>
          </a:p>
        </p:txBody>
      </p:sp>
      <p:sp>
        <p:nvSpPr>
          <p:cNvPr id="30" name="Text 26"/>
          <p:cNvSpPr/>
          <p:nvPr/>
        </p:nvSpPr>
        <p:spPr>
          <a:xfrm>
            <a:off x="5246727" y="7311271"/>
            <a:ext cx="4136827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Docker</a:t>
            </a:r>
            <a:endParaRPr lang="en-US" sz="1300" dirty="0"/>
          </a:p>
        </p:txBody>
      </p:sp>
      <p:pic>
        <p:nvPicPr>
          <p:cNvPr id="3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4289" y="5421630"/>
            <a:ext cx="4478298" cy="683300"/>
          </a:xfrm>
          <a:prstGeom prst="rect">
            <a:avLst/>
          </a:prstGeom>
        </p:spPr>
      </p:pic>
      <p:sp>
        <p:nvSpPr>
          <p:cNvPr id="32" name="Text 27"/>
          <p:cNvSpPr/>
          <p:nvPr/>
        </p:nvSpPr>
        <p:spPr>
          <a:xfrm>
            <a:off x="9725025" y="6275665"/>
            <a:ext cx="2135386" cy="266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DATA/IA</a:t>
            </a:r>
            <a:endParaRPr lang="en-US" sz="1650" dirty="0"/>
          </a:p>
        </p:txBody>
      </p:sp>
      <p:sp>
        <p:nvSpPr>
          <p:cNvPr id="33" name="Text 28"/>
          <p:cNvSpPr/>
          <p:nvPr/>
        </p:nvSpPr>
        <p:spPr>
          <a:xfrm>
            <a:off x="9725025" y="6644997"/>
            <a:ext cx="4136827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Apache Spark</a:t>
            </a:r>
            <a:endParaRPr lang="en-US" sz="1300" dirty="0"/>
          </a:p>
        </p:txBody>
      </p:sp>
      <p:sp>
        <p:nvSpPr>
          <p:cNvPr id="34" name="Text 29"/>
          <p:cNvSpPr/>
          <p:nvPr/>
        </p:nvSpPr>
        <p:spPr>
          <a:xfrm>
            <a:off x="9725025" y="6978134"/>
            <a:ext cx="4136827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Keras/TensorFlow</a:t>
            </a:r>
            <a:endParaRPr lang="en-US" sz="1300" dirty="0"/>
          </a:p>
        </p:txBody>
      </p:sp>
      <p:sp>
        <p:nvSpPr>
          <p:cNvPr id="35" name="Text 30"/>
          <p:cNvSpPr/>
          <p:nvPr/>
        </p:nvSpPr>
        <p:spPr>
          <a:xfrm>
            <a:off x="9725025" y="7311271"/>
            <a:ext cx="4136827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50"/>
              </a:lnSpc>
              <a:buSzPct val="100000"/>
              <a:buChar char="•"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Scikit-learn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2200" y="795814"/>
            <a:ext cx="6615708" cy="6275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🤖</a:t>
            </a:r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Modèles d'IA Développés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172200" y="1937623"/>
            <a:ext cx="2822138" cy="844629"/>
          </a:xfrm>
          <a:prstGeom prst="roundRect">
            <a:avLst>
              <a:gd name="adj" fmla="val 9744"/>
            </a:avLst>
          </a:prstGeom>
          <a:solidFill>
            <a:srgbClr val="D4D6DE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058" y="2211943"/>
            <a:ext cx="306110" cy="24491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870025" y="2182416"/>
            <a:ext cx="1928455" cy="306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BASELINE</a:t>
            </a:r>
            <a:endParaRPr lang="en-US" sz="1900" dirty="0"/>
          </a:p>
        </p:txBody>
      </p:sp>
      <p:sp>
        <p:nvSpPr>
          <p:cNvPr id="7" name="Text 3"/>
          <p:cNvSpPr/>
          <p:nvPr/>
        </p:nvSpPr>
        <p:spPr>
          <a:xfrm>
            <a:off x="6172200" y="3002637"/>
            <a:ext cx="2822138" cy="367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Linear Regression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6172200" y="3565922"/>
            <a:ext cx="2822138" cy="399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📈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6172200" y="4141708"/>
            <a:ext cx="2822138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Caractéristiques :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6172200" y="4631531"/>
            <a:ext cx="2822138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✓ Modèle de référence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6172200" y="5013603"/>
            <a:ext cx="2822138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✓ Simple et rapide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6172200" y="5395674"/>
            <a:ext cx="2822138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✓ Entraîné sur 5+ features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6172200" y="5777746"/>
            <a:ext cx="2822138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Performance : Baseline</a:t>
            </a:r>
            <a:endParaRPr lang="en-US" sz="1500" dirty="0"/>
          </a:p>
        </p:txBody>
      </p:sp>
      <p:sp>
        <p:nvSpPr>
          <p:cNvPr id="14" name="Shape 10"/>
          <p:cNvSpPr/>
          <p:nvPr/>
        </p:nvSpPr>
        <p:spPr>
          <a:xfrm>
            <a:off x="9479875" y="1937623"/>
            <a:ext cx="4472226" cy="852249"/>
          </a:xfrm>
          <a:prstGeom prst="roundRect">
            <a:avLst>
              <a:gd name="adj" fmla="val 9657"/>
            </a:avLst>
          </a:prstGeom>
          <a:solidFill>
            <a:srgbClr val="D4D6DE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733" y="2211943"/>
            <a:ext cx="306110" cy="24491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177701" y="2182416"/>
            <a:ext cx="2449473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PRODUCTION </a:t>
            </a:r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⭐</a:t>
            </a:r>
            <a:endParaRPr lang="en-US" sz="1900" dirty="0"/>
          </a:p>
        </p:txBody>
      </p:sp>
      <p:sp>
        <p:nvSpPr>
          <p:cNvPr id="17" name="Text 12"/>
          <p:cNvSpPr/>
          <p:nvPr/>
        </p:nvSpPr>
        <p:spPr>
          <a:xfrm>
            <a:off x="9479875" y="3010257"/>
            <a:ext cx="3969901" cy="367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Deep Neural Network (DNN)</a:t>
            </a:r>
            <a:endParaRPr lang="en-US" sz="2300" dirty="0"/>
          </a:p>
        </p:txBody>
      </p:sp>
      <p:sp>
        <p:nvSpPr>
          <p:cNvPr id="18" name="Text 13"/>
          <p:cNvSpPr/>
          <p:nvPr/>
        </p:nvSpPr>
        <p:spPr>
          <a:xfrm>
            <a:off x="9479875" y="3573542"/>
            <a:ext cx="4472226" cy="399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🧠</a:t>
            </a:r>
            <a:endParaRPr lang="en-US" sz="1900" dirty="0"/>
          </a:p>
        </p:txBody>
      </p:sp>
      <p:sp>
        <p:nvSpPr>
          <p:cNvPr id="19" name="Text 14"/>
          <p:cNvSpPr/>
          <p:nvPr/>
        </p:nvSpPr>
        <p:spPr>
          <a:xfrm>
            <a:off x="9479875" y="4149328"/>
            <a:ext cx="4472226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Caractéristiques :</a:t>
            </a:r>
            <a:endParaRPr lang="en-US" sz="1500" dirty="0"/>
          </a:p>
        </p:txBody>
      </p:sp>
      <p:sp>
        <p:nvSpPr>
          <p:cNvPr id="20" name="Text 15"/>
          <p:cNvSpPr/>
          <p:nvPr/>
        </p:nvSpPr>
        <p:spPr>
          <a:xfrm>
            <a:off x="9479875" y="4639151"/>
            <a:ext cx="4472226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✓ Réseau de neurones profond</a:t>
            </a:r>
            <a:endParaRPr lang="en-US" sz="1500" dirty="0"/>
          </a:p>
        </p:txBody>
      </p:sp>
      <p:sp>
        <p:nvSpPr>
          <p:cNvPr id="21" name="Text 16"/>
          <p:cNvSpPr/>
          <p:nvPr/>
        </p:nvSpPr>
        <p:spPr>
          <a:xfrm>
            <a:off x="9479875" y="5021223"/>
            <a:ext cx="4472226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✓ Architecture : Dense + Dropout</a:t>
            </a:r>
            <a:endParaRPr lang="en-US" sz="1500" dirty="0"/>
          </a:p>
        </p:txBody>
      </p:sp>
      <p:sp>
        <p:nvSpPr>
          <p:cNvPr id="22" name="Text 17"/>
          <p:cNvSpPr/>
          <p:nvPr/>
        </p:nvSpPr>
        <p:spPr>
          <a:xfrm>
            <a:off x="9479875" y="5403294"/>
            <a:ext cx="4472226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✓ Activation : ReLU + Softmax</a:t>
            </a:r>
            <a:endParaRPr lang="en-US" sz="1500" dirty="0"/>
          </a:p>
        </p:txBody>
      </p:sp>
      <p:sp>
        <p:nvSpPr>
          <p:cNvPr id="23" name="Text 18"/>
          <p:cNvSpPr/>
          <p:nvPr/>
        </p:nvSpPr>
        <p:spPr>
          <a:xfrm>
            <a:off x="9479875" y="5785366"/>
            <a:ext cx="4472226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✓ Optimizer : Adam</a:t>
            </a:r>
            <a:endParaRPr lang="en-US" sz="1500" dirty="0"/>
          </a:p>
        </p:txBody>
      </p:sp>
      <p:sp>
        <p:nvSpPr>
          <p:cNvPr id="24" name="Text 19"/>
          <p:cNvSpPr/>
          <p:nvPr/>
        </p:nvSpPr>
        <p:spPr>
          <a:xfrm>
            <a:off x="9479875" y="6167438"/>
            <a:ext cx="4472226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FFB3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✓ Meilleure précision</a:t>
            </a:r>
            <a:endParaRPr lang="en-US" sz="1500" dirty="0"/>
          </a:p>
        </p:txBody>
      </p:sp>
      <p:sp>
        <p:nvSpPr>
          <p:cNvPr id="25" name="Shape 20"/>
          <p:cNvSpPr/>
          <p:nvPr/>
        </p:nvSpPr>
        <p:spPr>
          <a:xfrm>
            <a:off x="6172200" y="6867818"/>
            <a:ext cx="7772400" cy="32028"/>
          </a:xfrm>
          <a:prstGeom prst="rect">
            <a:avLst/>
          </a:prstGeom>
          <a:solidFill>
            <a:srgbClr val="52586B">
              <a:alpha val="50000"/>
            </a:srgbClr>
          </a:solidFill>
          <a:ln/>
        </p:spPr>
      </p:sp>
      <p:sp>
        <p:nvSpPr>
          <p:cNvPr id="26" name="Text 21"/>
          <p:cNvSpPr/>
          <p:nvPr/>
        </p:nvSpPr>
        <p:spPr>
          <a:xfrm>
            <a:off x="6172200" y="7120176"/>
            <a:ext cx="7772400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DNN déployé en production (.h5 + scaler.pkl)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27709"/>
            <a:ext cx="9998273" cy="731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💻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Interface Web - Pages Principales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2977"/>
            <a:ext cx="130428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i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Stack : React + TypeScript | Design responsive | UX/UI moderne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484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Page d'accueil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5238869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Accueil - Design moderne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235893" y="47484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Page Données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235893" y="5238869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Tableaux interactifs + Pagination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677995" y="47484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Page Visualisations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677995" y="5238869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Charts dynamiques - Top 10 pays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34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3141" y="468868"/>
            <a:ext cx="7191732" cy="5556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5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🔮</a:t>
            </a:r>
            <a:pPr algn="l" indent="0" marL="0">
              <a:lnSpc>
                <a:spcPts val="4150"/>
              </a:lnSpc>
              <a:buNone/>
            </a:pPr>
            <a:r>
              <a:rPr lang="en-US" sz="33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Prédiction en Direct - Démo Live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6083141" y="1092637"/>
            <a:ext cx="2832973" cy="319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Workflow de prédiction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6083141" y="1668066"/>
            <a:ext cx="170497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01</a:t>
            </a:r>
            <a:endParaRPr lang="en-US" sz="1300" dirty="0"/>
          </a:p>
        </p:txBody>
      </p:sp>
      <p:sp>
        <p:nvSpPr>
          <p:cNvPr id="6" name="Shape 3"/>
          <p:cNvSpPr/>
          <p:nvPr/>
        </p:nvSpPr>
        <p:spPr>
          <a:xfrm>
            <a:off x="6083141" y="1935004"/>
            <a:ext cx="7950518" cy="22860"/>
          </a:xfrm>
          <a:prstGeom prst="rect">
            <a:avLst/>
          </a:prstGeom>
          <a:solidFill>
            <a:srgbClr val="373B48"/>
          </a:solidFill>
          <a:ln/>
        </p:spPr>
      </p:sp>
      <p:sp>
        <p:nvSpPr>
          <p:cNvPr id="7" name="Text 4"/>
          <p:cNvSpPr/>
          <p:nvPr/>
        </p:nvSpPr>
        <p:spPr>
          <a:xfrm>
            <a:off x="6083141" y="2065973"/>
            <a:ext cx="2131338" cy="266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Saisie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6083141" y="2434590"/>
            <a:ext cx="7950518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Pays, Discipline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6083141" y="3005733"/>
            <a:ext cx="170497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02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6083141" y="3272671"/>
            <a:ext cx="7950518" cy="22860"/>
          </a:xfrm>
          <a:prstGeom prst="rect">
            <a:avLst/>
          </a:prstGeom>
          <a:solidFill>
            <a:srgbClr val="373B48"/>
          </a:solidFill>
          <a:ln/>
        </p:spPr>
      </p:sp>
      <p:sp>
        <p:nvSpPr>
          <p:cNvPr id="11" name="Text 8"/>
          <p:cNvSpPr/>
          <p:nvPr/>
        </p:nvSpPr>
        <p:spPr>
          <a:xfrm>
            <a:off x="6083141" y="3403640"/>
            <a:ext cx="2131338" cy="266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Envoi API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6083141" y="3772257"/>
            <a:ext cx="7950518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Flask Backend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6083141" y="4343400"/>
            <a:ext cx="170497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03</a:t>
            </a:r>
            <a:endParaRPr lang="en-US" sz="1300" dirty="0"/>
          </a:p>
        </p:txBody>
      </p:sp>
      <p:sp>
        <p:nvSpPr>
          <p:cNvPr id="14" name="Shape 11"/>
          <p:cNvSpPr/>
          <p:nvPr/>
        </p:nvSpPr>
        <p:spPr>
          <a:xfrm>
            <a:off x="6083141" y="4610338"/>
            <a:ext cx="7950518" cy="22860"/>
          </a:xfrm>
          <a:prstGeom prst="rect">
            <a:avLst/>
          </a:prstGeom>
          <a:solidFill>
            <a:srgbClr val="373B48"/>
          </a:solidFill>
          <a:ln/>
        </p:spPr>
      </p:sp>
      <p:sp>
        <p:nvSpPr>
          <p:cNvPr id="15" name="Text 12"/>
          <p:cNvSpPr/>
          <p:nvPr/>
        </p:nvSpPr>
        <p:spPr>
          <a:xfrm>
            <a:off x="6083141" y="4741307"/>
            <a:ext cx="2131338" cy="266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Modèle DNN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6083141" y="5109924"/>
            <a:ext cx="7950518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Prédiction IA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6083141" y="5681067"/>
            <a:ext cx="170497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04</a:t>
            </a:r>
            <a:endParaRPr lang="en-US" sz="1300" dirty="0"/>
          </a:p>
        </p:txBody>
      </p:sp>
      <p:sp>
        <p:nvSpPr>
          <p:cNvPr id="18" name="Shape 15"/>
          <p:cNvSpPr/>
          <p:nvPr/>
        </p:nvSpPr>
        <p:spPr>
          <a:xfrm>
            <a:off x="6083141" y="5948005"/>
            <a:ext cx="7950518" cy="22860"/>
          </a:xfrm>
          <a:prstGeom prst="rect">
            <a:avLst/>
          </a:prstGeom>
          <a:solidFill>
            <a:srgbClr val="373B48"/>
          </a:solidFill>
          <a:ln/>
        </p:spPr>
      </p:sp>
      <p:sp>
        <p:nvSpPr>
          <p:cNvPr id="19" name="Text 16"/>
          <p:cNvSpPr/>
          <p:nvPr/>
        </p:nvSpPr>
        <p:spPr>
          <a:xfrm>
            <a:off x="6083141" y="6078974"/>
            <a:ext cx="2131338" cy="2663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Résultat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6083141" y="6447592"/>
            <a:ext cx="7950518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Médaille</a:t>
            </a:r>
            <a:endParaRPr lang="en-US" sz="1300" dirty="0"/>
          </a:p>
        </p:txBody>
      </p:sp>
      <p:sp>
        <p:nvSpPr>
          <p:cNvPr id="21" name="Shape 18"/>
          <p:cNvSpPr/>
          <p:nvPr/>
        </p:nvSpPr>
        <p:spPr>
          <a:xfrm>
            <a:off x="6083141" y="7040047"/>
            <a:ext cx="7950518" cy="724495"/>
          </a:xfrm>
          <a:prstGeom prst="roundRect">
            <a:avLst>
              <a:gd name="adj" fmla="val 9885"/>
            </a:avLst>
          </a:prstGeom>
          <a:solidFill>
            <a:srgbClr val="D4D6DE"/>
          </a:solidFill>
          <a:ln/>
        </p:spPr>
      </p:sp>
      <p:pic>
        <p:nvPicPr>
          <p:cNvPr id="2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639" y="7294483"/>
            <a:ext cx="213122" cy="170497"/>
          </a:xfrm>
          <a:prstGeom prst="rect">
            <a:avLst/>
          </a:prstGeom>
        </p:spPr>
      </p:pic>
      <p:sp>
        <p:nvSpPr>
          <p:cNvPr id="23" name="Text 19"/>
          <p:cNvSpPr/>
          <p:nvPr/>
        </p:nvSpPr>
        <p:spPr>
          <a:xfrm>
            <a:off x="6637258" y="7253168"/>
            <a:ext cx="7225903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Exemple :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France, Judo, 2028 → 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🥇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OR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5653" y="365879"/>
            <a:ext cx="8010049" cy="438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🔄</a:t>
            </a:r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Pipeline Complet - De la Donnée à la Prédiction</a:t>
            </a:r>
            <a:endParaRPr lang="en-US" sz="26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5653" y="1070610"/>
            <a:ext cx="399098" cy="1143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97744" y="1203603"/>
            <a:ext cx="2274451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📥</a:t>
            </a:r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COLLECTE DE DONNÉES</a:t>
            </a:r>
            <a:endParaRPr lang="en-US" sz="13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02" y="2001917"/>
            <a:ext cx="399098" cy="11430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197293" y="2134910"/>
            <a:ext cx="2563297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🧹</a:t>
            </a:r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NETTOYAGE (Apache Spark)</a:t>
            </a:r>
            <a:endParaRPr lang="en-US" sz="1300" dirty="0"/>
          </a:p>
        </p:txBody>
      </p:sp>
      <p:sp>
        <p:nvSpPr>
          <p:cNvPr id="7" name="Text 3"/>
          <p:cNvSpPr/>
          <p:nvPr/>
        </p:nvSpPr>
        <p:spPr>
          <a:xfrm>
            <a:off x="1197293" y="2430185"/>
            <a:ext cx="12967454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JSON + XML + HTML + XLSX → CSV normalisé</a:t>
            </a:r>
            <a:endParaRPr lang="en-US" sz="10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751" y="2933224"/>
            <a:ext cx="399098" cy="11430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396841" y="3066217"/>
            <a:ext cx="2452449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🔬</a:t>
            </a:r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ENTRAÎNEMENT MODÈLES</a:t>
            </a:r>
            <a:endParaRPr lang="en-US" sz="1300" dirty="0"/>
          </a:p>
        </p:txBody>
      </p:sp>
      <p:sp>
        <p:nvSpPr>
          <p:cNvPr id="10" name="Text 5"/>
          <p:cNvSpPr/>
          <p:nvPr/>
        </p:nvSpPr>
        <p:spPr>
          <a:xfrm>
            <a:off x="1396841" y="3361492"/>
            <a:ext cx="12767905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Jupyter Notebooks : ML + DL</a:t>
            </a:r>
            <a:endParaRPr lang="en-US" sz="10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419" y="3864531"/>
            <a:ext cx="399098" cy="11430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596509" y="3997523"/>
            <a:ext cx="2177177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💾</a:t>
            </a:r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SAUVEGARDE MODÈLE</a:t>
            </a:r>
            <a:endParaRPr lang="en-US" sz="1300" dirty="0"/>
          </a:p>
        </p:txBody>
      </p:sp>
      <p:sp>
        <p:nvSpPr>
          <p:cNvPr id="13" name="Text 7"/>
          <p:cNvSpPr/>
          <p:nvPr/>
        </p:nvSpPr>
        <p:spPr>
          <a:xfrm>
            <a:off x="1596509" y="4292798"/>
            <a:ext cx="12568238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olympic_medals_dnn.h5 + scaler.pkl</a:t>
            </a:r>
            <a:endParaRPr lang="en-US" sz="10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751" y="4795838"/>
            <a:ext cx="399098" cy="114300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396841" y="4928830"/>
            <a:ext cx="1663303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🚀</a:t>
            </a:r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DÉPLOIEMENT</a:t>
            </a:r>
            <a:endParaRPr lang="en-US" sz="1300" dirty="0"/>
          </a:p>
        </p:txBody>
      </p:sp>
      <p:sp>
        <p:nvSpPr>
          <p:cNvPr id="16" name="Text 9"/>
          <p:cNvSpPr/>
          <p:nvPr/>
        </p:nvSpPr>
        <p:spPr>
          <a:xfrm>
            <a:off x="1396841" y="5224105"/>
            <a:ext cx="12767905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Flask API + PostgreSQL</a:t>
            </a:r>
            <a:endParaRPr lang="en-US" sz="1000" dirty="0"/>
          </a:p>
        </p:txBody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202" y="5727144"/>
            <a:ext cx="399098" cy="1143000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1197293" y="5860137"/>
            <a:ext cx="1663303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🌐</a:t>
            </a:r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INTERFACE WEB</a:t>
            </a:r>
            <a:endParaRPr lang="en-US" sz="1300" dirty="0"/>
          </a:p>
        </p:txBody>
      </p:sp>
      <p:sp>
        <p:nvSpPr>
          <p:cNvPr id="19" name="Text 11"/>
          <p:cNvSpPr/>
          <p:nvPr/>
        </p:nvSpPr>
        <p:spPr>
          <a:xfrm>
            <a:off x="1197293" y="6155412"/>
            <a:ext cx="12967454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React - Visualisations + Prédictions</a:t>
            </a:r>
            <a:endParaRPr lang="en-US" sz="1000" dirty="0"/>
          </a:p>
        </p:txBody>
      </p:sp>
      <p:pic>
        <p:nvPicPr>
          <p:cNvPr id="2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653" y="6658451"/>
            <a:ext cx="399098" cy="1143000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997744" y="6791444"/>
            <a:ext cx="1853803" cy="2155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👤</a:t>
            </a:r>
            <a:pPr algn="l" indent="0" marL="0">
              <a:lnSpc>
                <a:spcPts val="160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UTILISATEUR FINAL</a:t>
            </a:r>
            <a:endParaRPr lang="en-US" sz="1300" dirty="0"/>
          </a:p>
        </p:txBody>
      </p:sp>
      <p:sp>
        <p:nvSpPr>
          <p:cNvPr id="22" name="Text 13"/>
          <p:cNvSpPr/>
          <p:nvPr/>
        </p:nvSpPr>
        <p:spPr>
          <a:xfrm>
            <a:off x="465653" y="7606427"/>
            <a:ext cx="13699093" cy="266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Pipeline complet : ~2 semaines de développement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5329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9596" y="455414"/>
            <a:ext cx="5864185" cy="532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📈</a:t>
            </a:r>
            <a:pPr algn="l" indent="0" marL="0">
              <a:lnSpc>
                <a:spcPts val="4050"/>
              </a:lnSpc>
              <a:buNone/>
            </a:pPr>
            <a:r>
              <a:rPr lang="en-US" sz="32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Résultats &amp; Performances</a:t>
            </a:r>
            <a:endParaRPr lang="en-US" sz="3250" dirty="0"/>
          </a:p>
        </p:txBody>
      </p:sp>
      <p:sp>
        <p:nvSpPr>
          <p:cNvPr id="4" name="Text 1"/>
          <p:cNvSpPr/>
          <p:nvPr/>
        </p:nvSpPr>
        <p:spPr>
          <a:xfrm>
            <a:off x="579596" y="1402199"/>
            <a:ext cx="2484239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Métriques Clés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579596" y="1981676"/>
            <a:ext cx="3790355" cy="546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00"/>
              </a:lnSpc>
              <a:buNone/>
            </a:pPr>
            <a:r>
              <a:rPr lang="en-US" sz="43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3M+</a:t>
            </a:r>
            <a:endParaRPr lang="en-US" sz="4300" dirty="0"/>
          </a:p>
        </p:txBody>
      </p:sp>
      <p:sp>
        <p:nvSpPr>
          <p:cNvPr id="6" name="Text 3"/>
          <p:cNvSpPr/>
          <p:nvPr/>
        </p:nvSpPr>
        <p:spPr>
          <a:xfrm>
            <a:off x="1143476" y="2735104"/>
            <a:ext cx="2662476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Lignes de données traitées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579596" y="3159443"/>
            <a:ext cx="3790355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📊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579596" y="3845957"/>
            <a:ext cx="3790355" cy="546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00"/>
              </a:lnSpc>
              <a:buNone/>
            </a:pPr>
            <a:r>
              <a:rPr lang="en-US" sz="43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85%+</a:t>
            </a:r>
            <a:endParaRPr lang="en-US" sz="4300" dirty="0"/>
          </a:p>
        </p:txBody>
      </p:sp>
      <p:sp>
        <p:nvSpPr>
          <p:cNvPr id="9" name="Text 6"/>
          <p:cNvSpPr/>
          <p:nvPr/>
        </p:nvSpPr>
        <p:spPr>
          <a:xfrm>
            <a:off x="1187648" y="4599384"/>
            <a:ext cx="2574131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Accuracy du modèle DNN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79596" y="5023723"/>
            <a:ext cx="3790355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🎯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579596" y="5710238"/>
            <a:ext cx="3790355" cy="546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00"/>
              </a:lnSpc>
              <a:buNone/>
            </a:pPr>
            <a:r>
              <a:rPr lang="en-US" sz="43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4</a:t>
            </a:r>
            <a:endParaRPr lang="en-US" sz="4300" dirty="0"/>
          </a:p>
        </p:txBody>
      </p:sp>
      <p:sp>
        <p:nvSpPr>
          <p:cNvPr id="12" name="Text 9"/>
          <p:cNvSpPr/>
          <p:nvPr/>
        </p:nvSpPr>
        <p:spPr>
          <a:xfrm>
            <a:off x="978694" y="6463665"/>
            <a:ext cx="2992041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Sources de données intégrées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579596" y="6888004"/>
            <a:ext cx="3790355" cy="2725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🗂️</a:t>
            </a: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4781669" y="1402199"/>
            <a:ext cx="2484239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💡</a:t>
            </a:r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Insights Clés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4781669" y="1893570"/>
            <a:ext cx="3790355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✓ USA et Chine dominent les prédictions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4781669" y="2216348"/>
            <a:ext cx="3790355" cy="529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✓ Disciplines aquatiques : plus de médailles prédites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4781669" y="2804041"/>
            <a:ext cx="3790355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✓ Corrélation forte : historique → futur</a:t>
            </a:r>
            <a:endParaRPr lang="en-US" sz="1300" dirty="0"/>
          </a:p>
        </p:txBody>
      </p:sp>
      <p:sp>
        <p:nvSpPr>
          <p:cNvPr id="18" name="Text 15"/>
          <p:cNvSpPr/>
          <p:nvPr/>
        </p:nvSpPr>
        <p:spPr>
          <a:xfrm>
            <a:off x="4781669" y="3126819"/>
            <a:ext cx="3790355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50"/>
              </a:lnSpc>
              <a:buSzPct val="100000"/>
              <a:buChar char="•"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✓ Modèle DNN surperforme ML de 12%</a:t>
            </a:r>
            <a:endParaRPr lang="en-US" sz="1300" dirty="0"/>
          </a:p>
        </p:txBody>
      </p:sp>
      <p:sp>
        <p:nvSpPr>
          <p:cNvPr id="19" name="Text 16"/>
          <p:cNvSpPr/>
          <p:nvPr/>
        </p:nvSpPr>
        <p:spPr>
          <a:xfrm>
            <a:off x="579596" y="7532965"/>
            <a:ext cx="7984808" cy="2649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Courbe de loss du modèle DNN (Training vs Validation)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44811"/>
            <a:ext cx="9722168" cy="731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🚀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Défis Rencontrés &amp; Perspectives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43426"/>
            <a:ext cx="3402330" cy="448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⚠️</a:t>
            </a:r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Défis Techniques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318391"/>
            <a:ext cx="6244709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🔧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Nettoyage de données multi-formats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768209"/>
            <a:ext cx="6244709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⚖️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Déséquilibre des classes (médailles rares)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218027"/>
            <a:ext cx="6244709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🔍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Optimisation hyperparamètres DNN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667845"/>
            <a:ext cx="6244709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🔗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Intégration Front/Back/IA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2643426"/>
            <a:ext cx="4143375" cy="448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🔮</a:t>
            </a:r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 Améliorations Futures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7599521" y="3318391"/>
            <a:ext cx="6244709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📊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Prédictions quantitatives (nombre exact)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3768209"/>
            <a:ext cx="6244709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🌍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Features économiques/climatiques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218027"/>
            <a:ext cx="6244709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🎯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Modèles spécialisés par discipline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667845"/>
            <a:ext cx="6244709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☁️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Déploiement cloud (AWS/Azure)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117663"/>
            <a:ext cx="6244709" cy="3705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📱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Application mobile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93790" y="5822633"/>
            <a:ext cx="13042821" cy="1062038"/>
          </a:xfrm>
          <a:prstGeom prst="roundRect">
            <a:avLst>
              <a:gd name="adj" fmla="val 8970"/>
            </a:avLst>
          </a:prstGeom>
          <a:solidFill>
            <a:srgbClr val="D4D6DE"/>
          </a:solidFill>
          <a:ln/>
        </p:spPr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0604" y="6185654"/>
            <a:ext cx="354330" cy="283488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1601748" y="6106120"/>
            <a:ext cx="12008048" cy="461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🎓</a:t>
            </a:r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</a:t>
            </a:r>
            <a:pPr algn="l"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Compétences acquises :</a:t>
            </a:r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Data Science | Deep Learning | Full Stack | DevOps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2025-11-06T11:19:12Z</dcterms:created>
  <dcterms:modified xsi:type="dcterms:W3CDTF">2025-11-06T11:19:12Z</dcterms:modified>
</cp:coreProperties>
</file>